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81" r:id="rId3"/>
    <p:sldId id="282" r:id="rId4"/>
    <p:sldId id="283" r:id="rId5"/>
    <p:sldId id="284" r:id="rId6"/>
    <p:sldId id="285" r:id="rId7"/>
    <p:sldId id="287" r:id="rId8"/>
    <p:sldId id="286" r:id="rId9"/>
    <p:sldId id="288" r:id="rId10"/>
    <p:sldId id="289" r:id="rId11"/>
    <p:sldId id="290" r:id="rId12"/>
    <p:sldId id="291" r:id="rId13"/>
    <p:sldId id="292" r:id="rId14"/>
    <p:sldId id="296" r:id="rId15"/>
    <p:sldId id="297" r:id="rId16"/>
    <p:sldId id="29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99" autoAdjust="0"/>
    <p:restoredTop sz="93962" autoAdjust="0"/>
  </p:normalViewPr>
  <p:slideViewPr>
    <p:cSldViewPr snapToGrid="0" showGuides="1">
      <p:cViewPr varScale="1">
        <p:scale>
          <a:sx n="71" d="100"/>
          <a:sy n="71" d="100"/>
        </p:scale>
        <p:origin x="118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154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EBCFF-75DD-4430-877B-A491642777F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98C95-13BA-4579-BBE3-2B12656CA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17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06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14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Xgboost&amp;spm=1001.2101.3001.702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Xgboost&amp;spm=1001.2101.3001.702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.csdn.net/so/search?q=Xgboost&amp;spm=1001.2101.3001.7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文本框 7">
            <a:extLst>
              <a:ext uri="{FF2B5EF4-FFF2-40B4-BE49-F238E27FC236}">
                <a16:creationId xmlns:a16="http://schemas.microsoft.com/office/drawing/2014/main" id="{43CBC5BF-2514-4E9C-A304-CB84766E0AA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38060" y="2927370"/>
            <a:ext cx="931587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项目汇报</a:t>
            </a:r>
            <a:endParaRPr kumimoji="1"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pPr algn="r"/>
            <a:endParaRPr kumimoji="1"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pPr algn="r"/>
            <a:endParaRPr kumimoji="1"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pPr algn="r"/>
            <a:endParaRPr kumimoji="1"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pPr algn="r"/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--2023/11/26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3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3.3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分析结果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7D5D392-F881-FCFF-0DD8-B8921932A016}"/>
              </a:ext>
            </a:extLst>
          </p:cNvPr>
          <p:cNvSpPr txBox="1"/>
          <p:nvPr/>
        </p:nvSpPr>
        <p:spPr>
          <a:xfrm>
            <a:off x="2323814" y="3629942"/>
            <a:ext cx="2055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ea typeface="思源黑体" panose="020B0500000000000000"/>
              </a:rPr>
              <a:t>90</a:t>
            </a:r>
            <a:r>
              <a:rPr lang="zh-CN" altLang="en-US" sz="1400" dirty="0">
                <a:ea typeface="思源黑体" panose="020B0500000000000000"/>
              </a:rPr>
              <a:t>天累产（</a:t>
            </a:r>
            <a:r>
              <a:rPr lang="en-US" altLang="zh-CN" sz="1400" dirty="0">
                <a:ea typeface="思源黑体" panose="020B0500000000000000"/>
              </a:rPr>
              <a:t>21780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045715-A817-B493-B89F-1D78616C45F9}"/>
              </a:ext>
            </a:extLst>
          </p:cNvPr>
          <p:cNvSpPr txBox="1"/>
          <p:nvPr/>
        </p:nvSpPr>
        <p:spPr>
          <a:xfrm>
            <a:off x="7872091" y="3656900"/>
            <a:ext cx="2055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首年累产（</a:t>
            </a:r>
            <a:r>
              <a:rPr lang="en-US" altLang="zh-CN" sz="1400" dirty="0">
                <a:ea typeface="思源黑体" panose="020B0500000000000000"/>
              </a:rPr>
              <a:t>88330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1A24F1-8841-802D-27CD-824DE4E2CBF6}"/>
              </a:ext>
            </a:extLst>
          </p:cNvPr>
          <p:cNvSpPr txBox="1"/>
          <p:nvPr/>
        </p:nvSpPr>
        <p:spPr>
          <a:xfrm>
            <a:off x="2323814" y="6420177"/>
            <a:ext cx="2055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第二年累产（</a:t>
            </a:r>
            <a:r>
              <a:rPr lang="en-US" altLang="zh-CN" sz="1400" dirty="0">
                <a:ea typeface="思源黑体" panose="020B0500000000000000"/>
              </a:rPr>
              <a:t>149650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1075E7-A2B2-D7DB-9955-32F19BD63513}"/>
              </a:ext>
            </a:extLst>
          </p:cNvPr>
          <p:cNvSpPr txBox="1"/>
          <p:nvPr/>
        </p:nvSpPr>
        <p:spPr>
          <a:xfrm>
            <a:off x="8032750" y="6398482"/>
            <a:ext cx="2055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第三年累产（</a:t>
            </a:r>
            <a:r>
              <a:rPr lang="en-US" altLang="zh-CN" sz="1400" dirty="0">
                <a:ea typeface="思源黑体" panose="020B0500000000000000"/>
              </a:rPr>
              <a:t>185055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BEB1A60-A1BE-30DB-0EAF-92ACED496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9" y="3964677"/>
            <a:ext cx="3934720" cy="246412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B8979FA-8660-7AB9-040E-57D4385DA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2" y="967889"/>
            <a:ext cx="4920495" cy="266205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224F92B-E62E-D664-221C-C09A9C73B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579" y="994846"/>
            <a:ext cx="4053920" cy="266205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A4D0FDA-5ECB-E156-95B6-9901F5CD2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32" y="4006081"/>
            <a:ext cx="3717068" cy="23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3.3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分析结果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7D5D392-F881-FCFF-0DD8-B8921932A016}"/>
              </a:ext>
            </a:extLst>
          </p:cNvPr>
          <p:cNvSpPr txBox="1"/>
          <p:nvPr/>
        </p:nvSpPr>
        <p:spPr>
          <a:xfrm>
            <a:off x="2580567" y="3481620"/>
            <a:ext cx="2518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第四年累产</a:t>
            </a:r>
            <a:r>
              <a:rPr lang="en-US" altLang="zh-CN" sz="1400" dirty="0">
                <a:ea typeface="思源黑体" panose="020B0500000000000000"/>
              </a:rPr>
              <a:t>(163520)</a:t>
            </a:r>
            <a:endParaRPr lang="zh-CN" altLang="en-US" sz="1400" dirty="0">
              <a:ea typeface="思源黑体" panose="020B050000000000000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E001DD-09DD-359B-109C-D0E6AE1AEA3A}"/>
              </a:ext>
            </a:extLst>
          </p:cNvPr>
          <p:cNvSpPr txBox="1"/>
          <p:nvPr/>
        </p:nvSpPr>
        <p:spPr>
          <a:xfrm>
            <a:off x="8181269" y="3490236"/>
            <a:ext cx="2518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第五年累产（</a:t>
            </a:r>
            <a:r>
              <a:rPr lang="en-US" altLang="zh-CN" sz="1400" dirty="0">
                <a:ea typeface="思源黑体" panose="020B0500000000000000"/>
              </a:rPr>
              <a:t>114975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40CB2A-FF37-33BF-DB5D-C2A53FB7D21D}"/>
              </a:ext>
            </a:extLst>
          </p:cNvPr>
          <p:cNvSpPr txBox="1"/>
          <p:nvPr/>
        </p:nvSpPr>
        <p:spPr>
          <a:xfrm>
            <a:off x="2580567" y="6463617"/>
            <a:ext cx="2069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第六年累产（</a:t>
            </a:r>
            <a:r>
              <a:rPr lang="en-US" altLang="zh-CN" sz="1400" dirty="0">
                <a:ea typeface="思源黑体" panose="020B0500000000000000"/>
              </a:rPr>
              <a:t>100740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9CE4B95E-4684-7E3A-545C-284D71DEB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916" y="4142234"/>
            <a:ext cx="514364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龙一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11 (1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类厚度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类储层厚度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在短周期和长周期内的影响程度都比较大；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40/70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目陶粒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对累产也有一定影响；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龙一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水平长度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对累产前四年的影响较大，对长周期的累产影响程度较低；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龙一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底以上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米箱体钻遇率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对短周期的产量有一定影响，对长周期的累产影响较小；陶粒比例、总砂量、总液量等也有一定影响。</a:t>
            </a:r>
            <a:endParaRPr lang="zh-CN" altLang="en-US" b="1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8A8FB8-59EB-EF58-7C68-8EE13871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0" y="904297"/>
            <a:ext cx="4242178" cy="26297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C5359A-746E-75E5-93AC-FAF12F801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745" y="831747"/>
            <a:ext cx="4086309" cy="26833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553DFC9-A496-41DD-9AEE-36BE17D45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7" y="3838407"/>
            <a:ext cx="4064425" cy="26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1080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四、最优参数仿真调优（开发大表 </a:t>
            </a:r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or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每日累产数据）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B7C4D31-8EE2-4552-0C69-C862D3D33E0E}"/>
              </a:ext>
            </a:extLst>
          </p:cNvPr>
          <p:cNvSpPr txBox="1"/>
          <p:nvPr/>
        </p:nvSpPr>
        <p:spPr>
          <a:xfrm>
            <a:off x="860311" y="3684523"/>
            <a:ext cx="9968109" cy="1710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方法</a:t>
            </a:r>
            <a:endParaRPr lang="en-US" altLang="zh-CN" dirty="0">
              <a:solidFill>
                <a:srgbClr val="FF0000"/>
              </a:solidFill>
              <a:ea typeface="思源黑体" panose="020B0500000000000000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ea typeface="思源黑体" panose="020B0500000000000000" pitchFamily="34" charset="-122"/>
              </a:rPr>
              <a:t>        </a:t>
            </a:r>
            <a:r>
              <a:rPr lang="zh-CN" altLang="zh-CN" dirty="0">
                <a:ea typeface="思源黑体" panose="020B0500000000000000" pitchFamily="34" charset="-122"/>
              </a:rPr>
              <a:t>接收模型</a:t>
            </a:r>
            <a:r>
              <a:rPr lang="en-US" altLang="zh-CN" dirty="0">
                <a:ea typeface="思源黑体" panose="020B0500000000000000" pitchFamily="34" charset="-122"/>
              </a:rPr>
              <a:t> (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model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)</a:t>
            </a:r>
            <a:r>
              <a:rPr lang="zh-CN" altLang="zh-CN" dirty="0">
                <a:ea typeface="思源黑体" panose="020B0500000000000000" pitchFamily="34" charset="-122"/>
              </a:rPr>
              <a:t>、特征</a:t>
            </a:r>
            <a:r>
              <a:rPr lang="en-US" altLang="zh-CN" dirty="0">
                <a:ea typeface="思源黑体" panose="020B0500000000000000" pitchFamily="34" charset="-122"/>
              </a:rPr>
              <a:t> (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X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)</a:t>
            </a:r>
            <a:r>
              <a:rPr lang="zh-CN" altLang="zh-CN" dirty="0">
                <a:ea typeface="思源黑体" panose="020B0500000000000000" pitchFamily="34" charset="-122"/>
              </a:rPr>
              <a:t>、目标变量</a:t>
            </a:r>
            <a:r>
              <a:rPr lang="en-US" altLang="zh-CN" dirty="0">
                <a:ea typeface="思源黑体" panose="020B0500000000000000" pitchFamily="34" charset="-122"/>
              </a:rPr>
              <a:t> (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y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) </a:t>
            </a:r>
            <a:r>
              <a:rPr lang="zh-CN" altLang="zh-CN" dirty="0">
                <a:ea typeface="思源黑体" panose="020B0500000000000000" pitchFamily="34" charset="-122"/>
              </a:rPr>
              <a:t>和交叉验证的折数</a:t>
            </a:r>
            <a:r>
              <a:rPr lang="en-US" altLang="zh-CN" dirty="0">
                <a:ea typeface="思源黑体" panose="020B0500000000000000" pitchFamily="34" charset="-122"/>
              </a:rPr>
              <a:t> (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k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) </a:t>
            </a:r>
            <a:r>
              <a:rPr lang="zh-CN" altLang="zh-CN" dirty="0">
                <a:ea typeface="思源黑体" panose="020B0500000000000000" pitchFamily="34" charset="-122"/>
              </a:rPr>
              <a:t>作为输入，并返回交叉验证得到的均方根误差</a:t>
            </a:r>
            <a:r>
              <a:rPr lang="en-US" altLang="zh-CN" dirty="0">
                <a:ea typeface="思源黑体" panose="020B0500000000000000" pitchFamily="34" charset="-122"/>
              </a:rPr>
              <a:t> (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 err="1">
                <a:ea typeface="思源黑体" panose="020B0500000000000000" pitchFamily="34" charset="-122"/>
              </a:rPr>
              <a:t>rmse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)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误差比较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zh-CN" dirty="0">
                <a:ea typeface="思源黑体" panose="020B0500000000000000" pitchFamily="34" charset="-122"/>
              </a:rPr>
              <a:t>选择最优模型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zh-CN" dirty="0">
                <a:ea typeface="思源黑体" panose="020B0500000000000000" pitchFamily="34" charset="-122"/>
              </a:rPr>
              <a:t>对指定参数进行</a:t>
            </a: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特征值搜索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zh-CN" dirty="0">
                <a:ea typeface="思源黑体" panose="020B0500000000000000" pitchFamily="34" charset="-122"/>
              </a:rPr>
              <a:t>得到</a:t>
            </a: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最优参数</a:t>
            </a:r>
            <a:r>
              <a:rPr lang="zh-CN" altLang="zh-CN" dirty="0">
                <a:ea typeface="思源黑体" panose="020B0500000000000000" pitchFamily="34" charset="-122"/>
              </a:rPr>
              <a:t>值和</a:t>
            </a: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最佳收益</a:t>
            </a:r>
            <a:r>
              <a:rPr lang="zh-CN" altLang="zh-CN" dirty="0">
                <a:ea typeface="思源黑体" panose="020B0500000000000000" pitchFamily="34" charset="-122"/>
              </a:rPr>
              <a:t>值（对应</a:t>
            </a:r>
            <a:r>
              <a:rPr lang="zh-CN" altLang="en-US" dirty="0">
                <a:ea typeface="思源黑体" panose="020B0500000000000000" pitchFamily="34" charset="-122"/>
              </a:rPr>
              <a:t>周期内</a:t>
            </a:r>
            <a:r>
              <a:rPr lang="zh-CN" altLang="zh-CN" dirty="0">
                <a:ea typeface="思源黑体" panose="020B0500000000000000" pitchFamily="34" charset="-122"/>
              </a:rPr>
              <a:t>的</a:t>
            </a:r>
            <a:r>
              <a:rPr lang="zh-CN" altLang="en-US" dirty="0">
                <a:ea typeface="思源黑体" panose="020B0500000000000000" pitchFamily="34" charset="-122"/>
              </a:rPr>
              <a:t>预估</a:t>
            </a:r>
            <a:r>
              <a:rPr lang="zh-CN" altLang="zh-CN" dirty="0">
                <a:ea typeface="思源黑体" panose="020B0500000000000000" pitchFamily="34" charset="-122"/>
              </a:rPr>
              <a:t>累产）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01D476-CBB4-B26A-6F52-4231FC7DEC21}"/>
              </a:ext>
            </a:extLst>
          </p:cNvPr>
          <p:cNvSpPr txBox="1"/>
          <p:nvPr/>
        </p:nvSpPr>
        <p:spPr>
          <a:xfrm>
            <a:off x="764687" y="1788117"/>
            <a:ext cx="10063734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</a:rPr>
              <a:t>目的</a:t>
            </a:r>
            <a:endParaRPr lang="en-US" altLang="zh-CN" dirty="0">
              <a:solidFill>
                <a:srgbClr val="FF0000"/>
              </a:solidFill>
              <a:ea typeface="思源黑体" panose="020B0500000000000000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dirty="0">
                <a:ea typeface="思源黑体" panose="020B0500000000000000" pitchFamily="34" charset="-122"/>
              </a:rPr>
              <a:t>固定其他基础参数不变，搜索实施过程中的可调参数（如‘</a:t>
            </a:r>
            <a:r>
              <a:rPr lang="en-US" altLang="zh-CN" dirty="0">
                <a:ea typeface="思源黑体" panose="020B0500000000000000" pitchFamily="34" charset="-122"/>
              </a:rPr>
              <a:t>40/70</a:t>
            </a:r>
            <a:r>
              <a:rPr lang="zh-CN" altLang="en-US" dirty="0">
                <a:ea typeface="思源黑体" panose="020B0500000000000000" pitchFamily="34" charset="-122"/>
              </a:rPr>
              <a:t>目陶粒），得到模型下对应最优参数，为实施提供指导。</a:t>
            </a:r>
            <a:endParaRPr lang="zh-CN" altLang="zh-CN" dirty="0"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8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4.1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实例分析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1D9B787-4738-C692-1D59-FE0516DB240B}"/>
              </a:ext>
            </a:extLst>
          </p:cNvPr>
          <p:cNvSpPr txBox="1"/>
          <p:nvPr/>
        </p:nvSpPr>
        <p:spPr>
          <a:xfrm>
            <a:off x="954504" y="1062278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</a:rPr>
              <a:t>数据</a:t>
            </a:r>
            <a:r>
              <a:rPr lang="zh-CN" altLang="en-US" dirty="0"/>
              <a:t>：</a:t>
            </a:r>
            <a:r>
              <a:rPr lang="zh-CN" altLang="en-US" dirty="0">
                <a:ea typeface="思源黑体" panose="020B0500000000000000" pitchFamily="34" charset="-122"/>
              </a:rPr>
              <a:t>开发大表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（</a:t>
            </a:r>
            <a:r>
              <a:rPr lang="zh-CN" altLang="en-US" b="1" dirty="0">
                <a:ea typeface="思源黑体" panose="020B0500000000000000" pitchFamily="34" charset="-122"/>
                <a:sym typeface="Wingdings" panose="05000000000000000000" pitchFamily="2" charset="2"/>
              </a:rPr>
              <a:t>首年</a:t>
            </a:r>
            <a:r>
              <a:rPr lang="zh-CN" altLang="en-US" b="1" dirty="0">
                <a:ea typeface="思源黑体" panose="020B0500000000000000" pitchFamily="34" charset="-122"/>
              </a:rPr>
              <a:t>累产</a:t>
            </a:r>
            <a:r>
              <a:rPr lang="zh-CN" altLang="en-US" dirty="0">
                <a:ea typeface="思源黑体" panose="020B0500000000000000" pitchFamily="34" charset="-122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18FA27-0A19-A484-564D-79C0170BD9C2}"/>
              </a:ext>
            </a:extLst>
          </p:cNvPr>
          <p:cNvSpPr txBox="1"/>
          <p:nvPr/>
        </p:nvSpPr>
        <p:spPr>
          <a:xfrm>
            <a:off x="655312" y="1431610"/>
            <a:ext cx="82343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交叉验证模型结果对比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a typeface="思源黑体" panose="020B0500000000000000" pitchFamily="34" charset="-122"/>
              </a:rPr>
              <a:t>5</a:t>
            </a:r>
            <a:r>
              <a:rPr lang="zh-CN" altLang="en-US" dirty="0">
                <a:ea typeface="思源黑体" panose="020B0500000000000000" pitchFamily="34" charset="-122"/>
              </a:rPr>
              <a:t>折交叉验证的均方根误差）</a:t>
            </a:r>
            <a:r>
              <a:rPr lang="zh-CN" altLang="zh-CN" dirty="0">
                <a:ea typeface="思源黑体" panose="020B0500000000000000" pitchFamily="34" charset="-122"/>
              </a:rPr>
              <a:t>：</a:t>
            </a:r>
            <a:endParaRPr lang="en-US" altLang="zh-CN" dirty="0">
              <a:ea typeface="思源黑体" panose="020B0500000000000000" pitchFamily="34" charset="-122"/>
            </a:endParaRP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RandomForestRegressor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1021.61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MLPRegressor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1443.51</a:t>
            </a:r>
          </a:p>
          <a:p>
            <a:pPr marL="723900" lvl="1" algn="just"/>
            <a:r>
              <a:rPr lang="en-US" altLang="zh-CN" dirty="0">
                <a:ea typeface="思源黑体" panose="020B0500000000000000" pitchFamily="34" charset="-122"/>
              </a:rPr>
              <a:t>SVR</a:t>
            </a:r>
            <a:r>
              <a:rPr lang="zh-CN" altLang="en-US" dirty="0">
                <a:ea typeface="思源黑体" panose="020B0500000000000000" pitchFamily="34" charset="-122"/>
              </a:rPr>
              <a:t>：</a:t>
            </a:r>
            <a:r>
              <a:rPr lang="en-US" altLang="zh-CN" dirty="0">
                <a:ea typeface="思源黑体" panose="020B0500000000000000" pitchFamily="34" charset="-122"/>
              </a:rPr>
              <a:t>1508.46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DecisionTreeRegressor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1744.77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KNeighborsRegressor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1544.50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GradientBoostingRegressor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1054.96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AdaBoostRegressor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1055.89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BaggingRegressor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1048.82</a:t>
            </a:r>
          </a:p>
          <a:p>
            <a:pPr marL="723900" lvl="1" algn="just"/>
            <a:r>
              <a:rPr lang="en-US" altLang="zh-CN" dirty="0">
                <a:ea typeface="思源黑体" panose="020B0500000000000000" pitchFamily="34" charset="-122"/>
              </a:rPr>
              <a:t>Lasso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1209.39</a:t>
            </a:r>
          </a:p>
          <a:p>
            <a:pPr marL="723900" lvl="1" algn="just"/>
            <a:r>
              <a:rPr lang="en-US" altLang="zh-CN" dirty="0">
                <a:ea typeface="思源黑体" panose="020B0500000000000000" pitchFamily="34" charset="-122"/>
              </a:rPr>
              <a:t>Ridge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1189.21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ElasticNet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1148.47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99008F5-332F-B8AD-F672-D643D3682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27" y="1721605"/>
            <a:ext cx="4672644" cy="283633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E562F36-39DC-9B8C-5A7A-F7656A35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2" y="4929100"/>
            <a:ext cx="5674183" cy="154397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9430D13-307D-8C7E-A64B-C78B05D3D6F1}"/>
              </a:ext>
            </a:extLst>
          </p:cNvPr>
          <p:cNvSpPr txBox="1"/>
          <p:nvPr/>
        </p:nvSpPr>
        <p:spPr>
          <a:xfrm>
            <a:off x="6662913" y="4411176"/>
            <a:ext cx="4949279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特征值搜索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</a:rPr>
              <a:t>：</a:t>
            </a:r>
            <a:b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</a:b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40/70</a:t>
            </a:r>
            <a:r>
              <a:rPr lang="zh-CN" altLang="en-US" dirty="0">
                <a:solidFill>
                  <a:schemeClr val="tx2"/>
                </a:solidFill>
                <a:ea typeface="思源黑体" panose="020B0500000000000000" pitchFamily="34" charset="-122"/>
              </a:rPr>
              <a:t>目陶粒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(t)</a:t>
            </a:r>
            <a:r>
              <a:rPr lang="zh-CN" altLang="en-US" dirty="0">
                <a:solidFill>
                  <a:schemeClr val="tx2"/>
                </a:solidFill>
                <a:ea typeface="思源黑体" panose="020B0500000000000000" pitchFamily="34" charset="-122"/>
              </a:rPr>
              <a:t>：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581.3</a:t>
            </a:r>
            <a:b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</a:br>
            <a:r>
              <a:rPr lang="en-US" altLang="zh-CN" dirty="0" err="1">
                <a:solidFill>
                  <a:schemeClr val="tx2"/>
                </a:solidFill>
                <a:ea typeface="思源黑体" panose="020B0500000000000000" pitchFamily="34" charset="-122"/>
              </a:rPr>
              <a:t>start_value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 = 10;</a:t>
            </a:r>
            <a:r>
              <a:rPr lang="zh-CN" altLang="en-US" dirty="0">
                <a:solidFill>
                  <a:schemeClr val="tx2"/>
                </a:solidFill>
                <a:ea typeface="思源黑体" panose="020B0500000000000000" pitchFamily="34" charset="-122"/>
              </a:rPr>
              <a:t> </a:t>
            </a:r>
            <a:r>
              <a:rPr lang="en-US" altLang="zh-CN" dirty="0" err="1">
                <a:solidFill>
                  <a:schemeClr val="tx2"/>
                </a:solidFill>
                <a:ea typeface="思源黑体" panose="020B0500000000000000" pitchFamily="34" charset="-122"/>
              </a:rPr>
              <a:t>end_value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 = 3000; step = 10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ea typeface="思源黑体" panose="020B0500000000000000" pitchFamily="34" charset="-122"/>
              </a:rPr>
              <a:t>特征值搜索下的最优值：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2450</a:t>
            </a:r>
            <a:b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</a:br>
            <a:r>
              <a:rPr lang="zh-CN" altLang="en-US" dirty="0">
                <a:solidFill>
                  <a:schemeClr val="tx2"/>
                </a:solidFill>
                <a:ea typeface="思源黑体" panose="020B0500000000000000" pitchFamily="34" charset="-122"/>
              </a:rPr>
              <a:t>最优值下可能的首年累产：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4869</a:t>
            </a:r>
          </a:p>
          <a:p>
            <a:endParaRPr lang="zh-CN" altLang="en-US" dirty="0">
              <a:solidFill>
                <a:schemeClr val="tx2"/>
              </a:solidFill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55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1080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五、累产预测？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41912D7-8FD3-4E65-A0C1-4ABCC850B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3" y="1280611"/>
            <a:ext cx="3121733" cy="2341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DD5BD9-7319-450F-A893-AAB803D9B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227" y="1331099"/>
            <a:ext cx="3121734" cy="2341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547A57-DF69-41CC-97F7-F48369B1E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2" y="3621911"/>
            <a:ext cx="3121734" cy="2341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CDAC03-76CB-489F-ABEB-14B6C87C0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227" y="3652781"/>
            <a:ext cx="3223304" cy="24174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78EE23-AFA0-4261-86A5-22E9E623CA8A}"/>
              </a:ext>
            </a:extLst>
          </p:cNvPr>
          <p:cNvSpPr txBox="1"/>
          <p:nvPr/>
        </p:nvSpPr>
        <p:spPr>
          <a:xfrm>
            <a:off x="6623960" y="1687240"/>
            <a:ext cx="515664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在传统机器学习方法中，常用的包括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自回归模型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AR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）、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滑动平均模型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MA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）、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自回归移动平均模型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ARMA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）、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自回归整合移动平均模型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ARIMA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）等。</a:t>
            </a:r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zh-CN" altLang="en-US" dirty="0"/>
              <a:t>在深度学习中，</a:t>
            </a:r>
            <a:r>
              <a:rPr lang="zh-CN" altLang="en-US" dirty="0">
                <a:solidFill>
                  <a:srgbClr val="FF0000"/>
                </a:solidFill>
              </a:rPr>
              <a:t>长短期记忆网络</a:t>
            </a:r>
            <a:r>
              <a:rPr lang="zh-CN" altLang="en-US" dirty="0"/>
              <a:t>（</a:t>
            </a:r>
            <a:r>
              <a:rPr lang="en-US" altLang="zh-CN" dirty="0"/>
              <a:t>LSTM</a:t>
            </a:r>
            <a:r>
              <a:rPr lang="zh-CN" altLang="en-US" dirty="0"/>
              <a:t>）和</a:t>
            </a:r>
            <a:r>
              <a:rPr lang="zh-CN" altLang="en-US" dirty="0">
                <a:solidFill>
                  <a:srgbClr val="FF0000"/>
                </a:solidFill>
              </a:rPr>
              <a:t>门控循环单元</a:t>
            </a:r>
            <a:r>
              <a:rPr lang="zh-CN" altLang="en-US" dirty="0"/>
              <a:t>（</a:t>
            </a:r>
            <a:r>
              <a:rPr lang="en-US" altLang="zh-CN" dirty="0"/>
              <a:t>GRU</a:t>
            </a:r>
            <a:r>
              <a:rPr lang="zh-CN" altLang="en-US" dirty="0"/>
              <a:t>）能够捕获长期依赖关系。</a:t>
            </a:r>
          </a:p>
          <a:p>
            <a:endParaRPr lang="zh-CN" altLang="en-US" dirty="0"/>
          </a:p>
          <a:p>
            <a:r>
              <a:rPr lang="zh-CN" altLang="en-US" dirty="0"/>
              <a:t>此外，还可以使用</a:t>
            </a:r>
            <a:r>
              <a:rPr lang="zh-CN" altLang="en-US" dirty="0">
                <a:solidFill>
                  <a:srgbClr val="FF0000"/>
                </a:solidFill>
              </a:rPr>
              <a:t>注意力机制的网络</a:t>
            </a:r>
            <a:r>
              <a:rPr lang="zh-CN" altLang="en-US" dirty="0"/>
              <a:t>（</a:t>
            </a:r>
            <a:r>
              <a:rPr lang="en-US" altLang="zh-CN" dirty="0"/>
              <a:t>Attention-based models</a:t>
            </a:r>
            <a:r>
              <a:rPr lang="zh-CN" altLang="en-US" dirty="0"/>
              <a:t>）来进行时间序列预测。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另外，</a:t>
            </a:r>
            <a:r>
              <a:rPr lang="zh-CN" altLang="en-US" dirty="0">
                <a:solidFill>
                  <a:srgbClr val="FF0000"/>
                </a:solidFill>
              </a:rPr>
              <a:t>时间卷积网络</a:t>
            </a:r>
            <a:r>
              <a:rPr lang="zh-CN" altLang="en-US" dirty="0"/>
              <a:t>（</a:t>
            </a:r>
            <a:r>
              <a:rPr lang="en-US" altLang="zh-CN" dirty="0"/>
              <a:t>TCN</a:t>
            </a:r>
            <a:r>
              <a:rPr lang="zh-CN" altLang="en-US" dirty="0"/>
              <a:t>）通过使用卷积层来捕捉局部时间依赖关系，并使用递归层来捕获长期依赖关系。</a:t>
            </a:r>
          </a:p>
        </p:txBody>
      </p:sp>
    </p:spTree>
    <p:extLst>
      <p:ext uri="{BB962C8B-B14F-4D97-AF65-F5344CB8AC3E}">
        <p14:creationId xmlns:p14="http://schemas.microsoft.com/office/powerpoint/2010/main" val="336660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1080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六、增产措施与累产？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748BF0C-68DB-4DA8-9899-559CC54F5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1" y="3630086"/>
            <a:ext cx="4350393" cy="2900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70A409-1535-4F32-A459-E4EAC1CC4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26" y="822141"/>
            <a:ext cx="4350394" cy="29002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6564BB-3F12-4F47-94E8-494F6205D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7" y="847718"/>
            <a:ext cx="4273663" cy="28491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5E2C82-B23B-481B-8B24-22913A296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08" y="3601447"/>
            <a:ext cx="4436311" cy="29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5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A4D4B9-0CCD-C26D-1BD6-8C0DF04B9143}"/>
              </a:ext>
            </a:extLst>
          </p:cNvPr>
          <p:cNvSpPr txBox="1"/>
          <p:nvPr/>
        </p:nvSpPr>
        <p:spPr>
          <a:xfrm>
            <a:off x="2739517" y="2875002"/>
            <a:ext cx="67129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宋体" pitchFamily="2" charset="-122"/>
                <a:cs typeface="+mn-cs"/>
              </a:rPr>
              <a:t>THANKS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3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60AF2DF-8501-C877-456B-90657C72E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5" y="675033"/>
            <a:ext cx="6485923" cy="275396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69D8206-DB20-9163-7886-51EB26D4F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43" y="650742"/>
            <a:ext cx="3337901" cy="2596146"/>
          </a:xfrm>
          <a:prstGeom prst="rect">
            <a:avLst/>
          </a:prstGeom>
        </p:spPr>
      </p:pic>
      <p:sp>
        <p:nvSpPr>
          <p:cNvPr id="35" name="TextBox 44">
            <a:extLst>
              <a:ext uri="{FF2B5EF4-FFF2-40B4-BE49-F238E27FC236}">
                <a16:creationId xmlns:a16="http://schemas.microsoft.com/office/drawing/2014/main" id="{EC61934B-A470-622E-84C9-398C0D06A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701" y="3894427"/>
            <a:ext cx="357956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数据包总共包含</a:t>
            </a:r>
            <a:r>
              <a:rPr lang="en-US" altLang="zh-CN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289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口井的每日生产数据，生产天数最大为</a:t>
            </a:r>
            <a:r>
              <a:rPr lang="en-US" altLang="zh-CN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3138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天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，最小为</a:t>
            </a:r>
            <a:r>
              <a:rPr lang="en-US" altLang="zh-CN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27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天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。增产措施包含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泡排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气举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增压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。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开发大表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中包含</a:t>
            </a:r>
            <a:r>
              <a:rPr lang="en-US" altLang="zh-CN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287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口井的基础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特征数据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。</a:t>
            </a:r>
            <a:endParaRPr lang="zh-CN" altLang="en-US" dirty="0"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1097DD0-6F35-6C03-D517-237A62E2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04" y="3733085"/>
            <a:ext cx="5728685" cy="167297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5" y="310906"/>
            <a:ext cx="5112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一、数据信息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9926C37-A66F-3C70-D5E3-0A3CC0D54815}"/>
              </a:ext>
            </a:extLst>
          </p:cNvPr>
          <p:cNvCxnSpPr/>
          <p:nvPr/>
        </p:nvCxnSpPr>
        <p:spPr>
          <a:xfrm>
            <a:off x="6552054" y="1457540"/>
            <a:ext cx="1299411" cy="6600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DD4F24D-B309-4C7B-065A-579A02088BAB}"/>
              </a:ext>
            </a:extLst>
          </p:cNvPr>
          <p:cNvCxnSpPr/>
          <p:nvPr/>
        </p:nvCxnSpPr>
        <p:spPr>
          <a:xfrm flipV="1">
            <a:off x="6552054" y="2117558"/>
            <a:ext cx="1299411" cy="5156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79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B1097DD0-6F35-6C03-D517-237A62E27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4" y="1176500"/>
            <a:ext cx="5944868" cy="173611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5" y="310906"/>
            <a:ext cx="559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二、重要性分析（开发大表）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0DA2794-60EA-53B0-56E7-A462ABC45CF3}"/>
              </a:ext>
            </a:extLst>
          </p:cNvPr>
          <p:cNvSpPr txBox="1"/>
          <p:nvPr/>
        </p:nvSpPr>
        <p:spPr>
          <a:xfrm>
            <a:off x="6681608" y="1170468"/>
            <a:ext cx="50998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关注的特征数据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：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I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类储层厚度、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I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类储层连续厚度、龙一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厚度、龙一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11(1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类厚度、龙一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水平长度、龙一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压力系数、龙一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钻遇率、龙一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底以上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4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米箱体钻遇率、水平段长、主体单段簇数、单段主体孔数、簇间距、主体射孔密度、加砂强度、用液强度、分段段长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(m)</a:t>
            </a:r>
            <a:r>
              <a:rPr lang="zh-CN" altLang="en-US" sz="180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、是否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套变、合压长度、丢段长度、优质页岩钻遇率、实际射孔簇数、折算有效段数、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100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目石英砂、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40/70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目石英砂、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40/70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目陶粒、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30/50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目陶粒、总砂量、酸液、滑溜水、线性胶、弱凝胶、总液量、平均单段砂量、平均单段液量、陶粒比例、平均停泵压力、排量、压裂结束停泵压力、焖井时间、开始排液时井口套压、投产前累计排液量、投产前返排率、井间距、研究所复核储量丰度。</a:t>
            </a:r>
            <a:endParaRPr lang="en-US" altLang="zh-CN" sz="1800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12B696-FC9C-6B1B-93F4-1C240255A3E4}"/>
              </a:ext>
            </a:extLst>
          </p:cNvPr>
          <p:cNvSpPr txBox="1"/>
          <p:nvPr/>
        </p:nvSpPr>
        <p:spPr>
          <a:xfrm>
            <a:off x="6696433" y="5479401"/>
            <a:ext cx="4941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关注的标签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：</a:t>
            </a:r>
            <a:r>
              <a:rPr lang="en-US" altLang="zh-CN" sz="1800" dirty="0">
                <a:ea typeface="思源黑体" panose="020B0500000000000000" pitchFamily="34" charset="-122"/>
                <a:sym typeface="思源黑体" panose="020B0500000000000000" pitchFamily="34" charset="-122"/>
              </a:rPr>
              <a:t>90</a:t>
            </a:r>
            <a:r>
              <a:rPr lang="zh-CN" altLang="en-US" sz="1800" dirty="0">
                <a:ea typeface="思源黑体" panose="020B0500000000000000" pitchFamily="34" charset="-122"/>
                <a:sym typeface="思源黑体" panose="020B0500000000000000" pitchFamily="34" charset="-122"/>
              </a:rPr>
              <a:t>天累产、首年产气量、第二年累产气量、第三年累产气量、第四年累产气量、第五年累产气量、第六年累产气量</a:t>
            </a:r>
            <a:endParaRPr lang="zh-CN" altLang="en-US" dirty="0"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7567C-225C-E7E2-1D16-2A6B360916BF}"/>
              </a:ext>
            </a:extLst>
          </p:cNvPr>
          <p:cNvSpPr txBox="1"/>
          <p:nvPr/>
        </p:nvSpPr>
        <p:spPr>
          <a:xfrm>
            <a:off x="344904" y="3193430"/>
            <a:ext cx="6010507" cy="337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90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天累产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为标签数据为例：</a:t>
            </a:r>
            <a:br>
              <a:rPr lang="en-US" altLang="zh-CN" dirty="0">
                <a:ea typeface="思源黑体" panose="020B0500000000000000" pitchFamily="34" charset="-122"/>
                <a:sym typeface="思源黑体" panose="020B0500000000000000" pitchFamily="34" charset="-122"/>
              </a:rPr>
            </a:b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开发大表原始数据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数据清洗（特征选择、标签选择、空值处理、非数值型数据处理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……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）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通过树模型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(</a:t>
            </a:r>
            <a:r>
              <a:rPr lang="en-US" altLang="zh-CN" dirty="0">
                <a:ea typeface="思源黑体" panose="020B0500000000000000" pitchFamily="34" charset="-122"/>
              </a:rPr>
              <a:t>GBDT</a:t>
            </a:r>
            <a:r>
              <a:rPr lang="zh-CN" altLang="en-US" dirty="0">
                <a:ea typeface="思源黑体" panose="020B0500000000000000" pitchFamily="34" charset="-122"/>
              </a:rPr>
              <a:t>、</a:t>
            </a:r>
            <a:r>
              <a:rPr lang="en-US" altLang="zh-CN" dirty="0">
                <a:ea typeface="思源黑体" panose="020B0500000000000000" pitchFamily="34" charset="-122"/>
              </a:rPr>
              <a:t>RF</a:t>
            </a:r>
            <a:r>
              <a:rPr lang="zh-CN" altLang="en-US" dirty="0">
                <a:ea typeface="思源黑体" panose="020B0500000000000000" pitchFamily="34" charset="-122"/>
              </a:rPr>
              <a:t>、</a:t>
            </a:r>
            <a:r>
              <a:rPr lang="en-US" altLang="zh-CN" dirty="0" err="1">
                <a:ea typeface="思源黑体" panose="020B05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Xgboost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)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得出特征重要性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分析和可视化结果</a:t>
            </a:r>
            <a:endParaRPr lang="en-US" altLang="zh-CN" dirty="0">
              <a:ea typeface="思源黑体" panose="020B0500000000000000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以首年产气量、第二年累产气量、第三年累产气量、第四年累产气量</a:t>
            </a:r>
            <a:r>
              <a:rPr lang="en-US" altLang="zh-CN" dirty="0">
                <a:ea typeface="思源黑体" panose="020B0500000000000000" pitchFamily="34" charset="-122"/>
                <a:sym typeface="思源黑体" panose="020B0500000000000000" pitchFamily="34" charset="-122"/>
              </a:rPr>
              <a:t>……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，为标签数据时，操作步骤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同上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。</a:t>
            </a:r>
            <a:endParaRPr lang="en-US" altLang="zh-CN" dirty="0"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标签不同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关注的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时间长度不同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，同一特征可能对长时间累产和短时间累产的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敏感度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不同。</a:t>
            </a:r>
          </a:p>
        </p:txBody>
      </p:sp>
    </p:spTree>
    <p:extLst>
      <p:ext uri="{BB962C8B-B14F-4D97-AF65-F5344CB8AC3E}">
        <p14:creationId xmlns:p14="http://schemas.microsoft.com/office/powerpoint/2010/main" val="34668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2.1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特征重要性分析原理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665B251-1331-0410-3EBC-93066B5881FA}"/>
              </a:ext>
            </a:extLst>
          </p:cNvPr>
          <p:cNvSpPr txBox="1"/>
          <p:nvPr/>
        </p:nvSpPr>
        <p:spPr>
          <a:xfrm>
            <a:off x="547862" y="1095998"/>
            <a:ext cx="5201080" cy="2541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ea typeface="思源黑体" panose="020B0500000000000000"/>
              </a:rPr>
              <a:t>1 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训练过程中计算</a:t>
            </a:r>
            <a:endParaRPr lang="en-US" altLang="zh-CN" dirty="0">
              <a:solidFill>
                <a:srgbClr val="FF0000"/>
              </a:solidFill>
              <a:ea typeface="思源黑体" panose="020B050000000000000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思源黑体" panose="020B0500000000000000"/>
              </a:rPr>
              <a:t>        </a:t>
            </a:r>
            <a:r>
              <a:rPr lang="zh-CN" altLang="en-US" dirty="0">
                <a:ea typeface="思源黑体" panose="020B0500000000000000"/>
              </a:rPr>
              <a:t>训练过程中通过记录特征的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分裂总次数</a:t>
            </a:r>
            <a:r>
              <a:rPr lang="zh-CN" altLang="en-US" dirty="0">
                <a:ea typeface="思源黑体" panose="020B0500000000000000"/>
              </a:rPr>
              <a:t>、总</a:t>
            </a:r>
            <a:r>
              <a:rPr lang="en-US" altLang="zh-CN" dirty="0">
                <a:ea typeface="思源黑体" panose="020B0500000000000000"/>
              </a:rPr>
              <a:t>/</a:t>
            </a:r>
            <a:r>
              <a:rPr lang="zh-CN" altLang="en-US" dirty="0">
                <a:ea typeface="思源黑体" panose="020B0500000000000000"/>
              </a:rPr>
              <a:t>平均信息增益来对特征重要性进行量化。</a:t>
            </a:r>
            <a:br>
              <a:rPr lang="en-US" altLang="zh-CN" dirty="0">
                <a:ea typeface="思源黑体" panose="020B0500000000000000"/>
              </a:rPr>
            </a:br>
            <a:r>
              <a:rPr lang="en-US" altLang="zh-CN" dirty="0">
                <a:ea typeface="思源黑体" panose="020B0500000000000000"/>
              </a:rPr>
              <a:t>        </a:t>
            </a:r>
            <a:r>
              <a:rPr lang="zh-CN" altLang="en-US" dirty="0">
                <a:ea typeface="思源黑体" panose="020B0500000000000000"/>
              </a:rPr>
              <a:t>如果一个特征被选为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分割点的次数越多</a:t>
            </a:r>
            <a:r>
              <a:rPr lang="zh-CN" altLang="en-US" dirty="0">
                <a:ea typeface="思源黑体" panose="020B0500000000000000"/>
              </a:rPr>
              <a:t>，那么这个特征的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重要性就越强</a:t>
            </a:r>
            <a:r>
              <a:rPr lang="zh-CN" altLang="en-US" dirty="0">
                <a:ea typeface="思源黑体" panose="020B0500000000000000"/>
              </a:rPr>
              <a:t>。集成算法中，只要将每棵树的特征重要性进行简单的平均即可。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227A92-51F1-848E-EB06-012C9E1EBB81}"/>
              </a:ext>
            </a:extLst>
          </p:cNvPr>
          <p:cNvSpPr txBox="1"/>
          <p:nvPr/>
        </p:nvSpPr>
        <p:spPr>
          <a:xfrm>
            <a:off x="6096000" y="1095998"/>
            <a:ext cx="5201080" cy="420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ea typeface="思源黑体" panose="020B0500000000000000"/>
              </a:rPr>
              <a:t>2 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训练后使用</a:t>
            </a:r>
            <a:r>
              <a:rPr lang="en-US" altLang="zh-CN" dirty="0">
                <a:solidFill>
                  <a:srgbClr val="FF0000"/>
                </a:solidFill>
                <a:ea typeface="思源黑体" panose="020B0500000000000000"/>
              </a:rPr>
              <a:t>OOB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（</a:t>
            </a:r>
            <a:r>
              <a:rPr lang="en-US" altLang="zh-CN" dirty="0">
                <a:solidFill>
                  <a:srgbClr val="FF0000"/>
                </a:solidFill>
                <a:ea typeface="思源黑体" panose="020B0500000000000000"/>
              </a:rPr>
              <a:t>Out of Bag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）数据计算</a:t>
            </a:r>
            <a:endParaRPr lang="en-US" altLang="zh-CN" dirty="0">
              <a:solidFill>
                <a:srgbClr val="FF0000"/>
              </a:solidFill>
              <a:ea typeface="思源黑体" panose="020B050000000000000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/>
              </a:rPr>
              <a:t>        先用训练好的模型对</a:t>
            </a:r>
            <a:r>
              <a:rPr lang="en-US" altLang="zh-CN" dirty="0">
                <a:ea typeface="思源黑体" panose="020B0500000000000000"/>
              </a:rPr>
              <a:t>Out of Bag</a:t>
            </a:r>
            <a:r>
              <a:rPr lang="zh-CN" altLang="en-US" dirty="0">
                <a:ea typeface="思源黑体" panose="020B0500000000000000"/>
              </a:rPr>
              <a:t>（或称</a:t>
            </a:r>
            <a:r>
              <a:rPr lang="en-US" altLang="zh-CN" dirty="0">
                <a:ea typeface="思源黑体" panose="020B0500000000000000"/>
              </a:rPr>
              <a:t>Test</a:t>
            </a:r>
            <a:r>
              <a:rPr lang="zh-CN" altLang="en-US" dirty="0">
                <a:ea typeface="思源黑体" panose="020B0500000000000000"/>
              </a:rPr>
              <a:t>）数据进行打分，计算出评估指标；接着对</a:t>
            </a:r>
            <a:r>
              <a:rPr lang="en-US" altLang="zh-CN" dirty="0">
                <a:ea typeface="思源黑体" panose="020B0500000000000000"/>
              </a:rPr>
              <a:t>OOB</a:t>
            </a:r>
            <a:r>
              <a:rPr lang="zh-CN" altLang="en-US" dirty="0">
                <a:ea typeface="思源黑体" panose="020B0500000000000000"/>
              </a:rPr>
              <a:t>数据中的每个特征：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/>
              </a:rPr>
              <a:t>（</a:t>
            </a:r>
            <a:r>
              <a:rPr lang="en-US" altLang="zh-CN" dirty="0">
                <a:ea typeface="思源黑体" panose="020B0500000000000000"/>
              </a:rPr>
              <a:t>1</a:t>
            </a:r>
            <a:r>
              <a:rPr lang="zh-CN" altLang="en-US" dirty="0">
                <a:ea typeface="思源黑体" panose="020B0500000000000000"/>
              </a:rPr>
              <a:t>）随机</a:t>
            </a:r>
            <a:r>
              <a:rPr lang="en-US" altLang="zh-CN" dirty="0">
                <a:ea typeface="思源黑体" panose="020B0500000000000000"/>
              </a:rPr>
              <a:t>shuffle</a:t>
            </a:r>
            <a:r>
              <a:rPr lang="zh-CN" altLang="en-US" dirty="0">
                <a:ea typeface="思源黑体" panose="020B0500000000000000"/>
              </a:rPr>
              <a:t>当前特征的取值；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/>
              </a:rPr>
              <a:t>（</a:t>
            </a:r>
            <a:r>
              <a:rPr lang="en-US" altLang="zh-CN" dirty="0">
                <a:ea typeface="思源黑体" panose="020B0500000000000000"/>
              </a:rPr>
              <a:t>2</a:t>
            </a:r>
            <a:r>
              <a:rPr lang="zh-CN" altLang="en-US" dirty="0">
                <a:ea typeface="思源黑体" panose="020B0500000000000000"/>
              </a:rPr>
              <a:t>）重新对当前数据进行打分，计算评估指标；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/>
              </a:rPr>
              <a:t>（</a:t>
            </a:r>
            <a:r>
              <a:rPr lang="en-US" altLang="zh-CN" dirty="0">
                <a:ea typeface="思源黑体" panose="020B0500000000000000"/>
              </a:rPr>
              <a:t>3</a:t>
            </a:r>
            <a:r>
              <a:rPr lang="zh-CN" altLang="en-US" dirty="0">
                <a:ea typeface="思源黑体" panose="020B0500000000000000"/>
              </a:rPr>
              <a:t>）计算指标变化率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/>
              </a:rPr>
              <a:t>        每个特征都会得到一个变化率，最后按照变化率排序来量化特征重要性。</a:t>
            </a:r>
            <a:br>
              <a:rPr lang="en-US" altLang="zh-CN" dirty="0">
                <a:ea typeface="思源黑体" panose="020B0500000000000000"/>
              </a:rPr>
            </a:br>
            <a:r>
              <a:rPr lang="en-US" altLang="zh-CN" dirty="0">
                <a:ea typeface="思源黑体" panose="020B0500000000000000"/>
              </a:rPr>
              <a:t>        </a:t>
            </a:r>
            <a:r>
              <a:rPr lang="zh-CN" altLang="en-US" dirty="0">
                <a:ea typeface="思源黑体" panose="020B0500000000000000"/>
              </a:rPr>
              <a:t>可推广到神经网络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F222B9-080D-B1C2-702B-2B4CC9F29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0" y="3637656"/>
            <a:ext cx="5026657" cy="14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5ECA6B-3D3E-1CBC-C9EF-7840AD1DFC45}"/>
              </a:ext>
            </a:extLst>
          </p:cNvPr>
          <p:cNvSpPr txBox="1"/>
          <p:nvPr/>
        </p:nvSpPr>
        <p:spPr>
          <a:xfrm>
            <a:off x="547862" y="5084468"/>
            <a:ext cx="5120296" cy="1295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思源黑体" panose="020B0500000000000000"/>
              </a:rPr>
              <a:t>X1</a:t>
            </a:r>
            <a:r>
              <a:rPr lang="zh-CN" altLang="en-US" dirty="0">
                <a:ea typeface="思源黑体" panose="020B0500000000000000"/>
              </a:rPr>
              <a:t>的特征重要度：出现在</a:t>
            </a:r>
            <a:r>
              <a:rPr lang="en-US" altLang="zh-CN" dirty="0">
                <a:ea typeface="思源黑体" panose="020B0500000000000000"/>
              </a:rPr>
              <a:t>2</a:t>
            </a:r>
            <a:r>
              <a:rPr lang="zh-CN" altLang="en-US" dirty="0">
                <a:ea typeface="思源黑体" panose="020B0500000000000000"/>
              </a:rPr>
              <a:t>棵树上，两棵树一共分裂了</a:t>
            </a:r>
            <a:r>
              <a:rPr lang="en-US" altLang="zh-CN" dirty="0">
                <a:ea typeface="思源黑体" panose="020B0500000000000000"/>
              </a:rPr>
              <a:t>6</a:t>
            </a:r>
            <a:r>
              <a:rPr lang="zh-CN" altLang="en-US" dirty="0">
                <a:ea typeface="思源黑体" panose="020B0500000000000000"/>
              </a:rPr>
              <a:t>次，</a:t>
            </a:r>
            <a:r>
              <a:rPr lang="en-US" altLang="zh-CN" dirty="0">
                <a:ea typeface="思源黑体" panose="020B0500000000000000"/>
              </a:rPr>
              <a:t>X1</a:t>
            </a:r>
            <a:r>
              <a:rPr lang="zh-CN" altLang="en-US" dirty="0">
                <a:ea typeface="思源黑体" panose="020B0500000000000000"/>
              </a:rPr>
              <a:t>出现了</a:t>
            </a:r>
            <a:r>
              <a:rPr lang="en-US" altLang="zh-CN" dirty="0">
                <a:ea typeface="思源黑体" panose="020B0500000000000000"/>
              </a:rPr>
              <a:t>3</a:t>
            </a:r>
            <a:r>
              <a:rPr lang="zh-CN" altLang="en-US" dirty="0">
                <a:ea typeface="思源黑体" panose="020B0500000000000000"/>
              </a:rPr>
              <a:t>次。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思源黑体" panose="020B0500000000000000"/>
              </a:rPr>
              <a:t>X1</a:t>
            </a:r>
            <a:r>
              <a:rPr lang="zh-CN" altLang="en-US" dirty="0">
                <a:ea typeface="思源黑体" panose="020B0500000000000000"/>
              </a:rPr>
              <a:t>特征重要度 </a:t>
            </a:r>
            <a:r>
              <a:rPr lang="en-US" altLang="zh-CN" dirty="0">
                <a:ea typeface="思源黑体" panose="020B0500000000000000"/>
              </a:rPr>
              <a:t>= 3/6 = 1/2</a:t>
            </a:r>
            <a:endParaRPr lang="zh-CN" altLang="en-US" dirty="0">
              <a:ea typeface="思源黑体" panose="020B050000000000000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D5D392-F881-FCFF-0DD8-B8921932A016}"/>
              </a:ext>
            </a:extLst>
          </p:cNvPr>
          <p:cNvSpPr txBox="1"/>
          <p:nvPr/>
        </p:nvSpPr>
        <p:spPr>
          <a:xfrm>
            <a:off x="6234076" y="5623764"/>
            <a:ext cx="4924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 err="1">
                <a:solidFill>
                  <a:srgbClr val="FF0000"/>
                </a:solidFill>
                <a:ea typeface="思源黑体" panose="020B0500000000000000"/>
              </a:rPr>
              <a:t>Sklearn</a:t>
            </a:r>
            <a:r>
              <a:rPr lang="zh-CN" altLang="en-US" dirty="0">
                <a:ea typeface="思源黑体" panose="020B0500000000000000"/>
              </a:rPr>
              <a:t>中使用</a:t>
            </a:r>
            <a:r>
              <a:rPr lang="en-US" altLang="zh-CN" dirty="0">
                <a:ea typeface="思源黑体" panose="020B0500000000000000"/>
              </a:rPr>
              <a:t>GBDT</a:t>
            </a:r>
            <a:r>
              <a:rPr lang="zh-CN" altLang="en-US" dirty="0">
                <a:ea typeface="思源黑体" panose="020B0500000000000000"/>
              </a:rPr>
              <a:t>、</a:t>
            </a:r>
            <a:r>
              <a:rPr lang="en-US" altLang="zh-CN" dirty="0">
                <a:ea typeface="思源黑体" panose="020B0500000000000000"/>
              </a:rPr>
              <a:t>RF</a:t>
            </a:r>
            <a:r>
              <a:rPr lang="zh-CN" altLang="en-US" dirty="0">
                <a:ea typeface="思源黑体" panose="020B0500000000000000"/>
              </a:rPr>
              <a:t>、</a:t>
            </a:r>
            <a:r>
              <a:rPr lang="en-US" altLang="zh-CN" dirty="0" err="1">
                <a:ea typeface="思源黑体" panose="020B050000000000000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Xgboost</a:t>
            </a:r>
            <a:r>
              <a:rPr lang="zh-CN" altLang="en-US" dirty="0">
                <a:ea typeface="思源黑体" panose="020B0500000000000000"/>
              </a:rPr>
              <a:t>等树类模型建模时，可以通过</a:t>
            </a:r>
            <a:r>
              <a:rPr lang="en-US" altLang="zh-CN" dirty="0" err="1">
                <a:solidFill>
                  <a:srgbClr val="FF0000"/>
                </a:solidFill>
                <a:ea typeface="思源黑体" panose="020B0500000000000000"/>
              </a:rPr>
              <a:t>feature_importance</a:t>
            </a:r>
            <a:r>
              <a:rPr lang="zh-CN" altLang="en-US" dirty="0">
                <a:ea typeface="思源黑体" panose="020B0500000000000000"/>
              </a:rPr>
              <a:t>来返回特征重要性。</a:t>
            </a:r>
          </a:p>
        </p:txBody>
      </p:sp>
    </p:spTree>
    <p:extLst>
      <p:ext uri="{BB962C8B-B14F-4D97-AF65-F5344CB8AC3E}">
        <p14:creationId xmlns:p14="http://schemas.microsoft.com/office/powerpoint/2010/main" val="177598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2.2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分析结果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7D5D392-F881-FCFF-0DD8-B8921932A016}"/>
              </a:ext>
            </a:extLst>
          </p:cNvPr>
          <p:cNvSpPr txBox="1"/>
          <p:nvPr/>
        </p:nvSpPr>
        <p:spPr>
          <a:xfrm>
            <a:off x="2766696" y="3629942"/>
            <a:ext cx="12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ea typeface="思源黑体" panose="020B0500000000000000"/>
              </a:rPr>
              <a:t>90</a:t>
            </a:r>
            <a:r>
              <a:rPr lang="zh-CN" altLang="en-US" sz="1400" dirty="0">
                <a:ea typeface="思源黑体" panose="020B0500000000000000"/>
              </a:rPr>
              <a:t>天累产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5F9226-37D4-C45B-96C6-5FC9EC69A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1" y="1176500"/>
            <a:ext cx="4743246" cy="2480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E045715-A817-B493-B89F-1D78616C45F9}"/>
              </a:ext>
            </a:extLst>
          </p:cNvPr>
          <p:cNvSpPr txBox="1"/>
          <p:nvPr/>
        </p:nvSpPr>
        <p:spPr>
          <a:xfrm>
            <a:off x="8481815" y="3656900"/>
            <a:ext cx="12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首年累产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49F6EFF-A348-1B8E-D6C6-B2AAC996E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92" y="1176500"/>
            <a:ext cx="4743246" cy="24804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F1A24F1-8841-802D-27CD-824DE4E2CBF6}"/>
              </a:ext>
            </a:extLst>
          </p:cNvPr>
          <p:cNvSpPr txBox="1"/>
          <p:nvPr/>
        </p:nvSpPr>
        <p:spPr>
          <a:xfrm>
            <a:off x="2919484" y="6420177"/>
            <a:ext cx="12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第二年累产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FE9D09D-75DE-C427-8E8F-67B0A961E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9" y="3910761"/>
            <a:ext cx="4451307" cy="24804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CD9977E-CFAC-B7CC-CE79-8EDC5D615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66" y="3937719"/>
            <a:ext cx="4423271" cy="248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11075E7-A2B2-D7DB-9955-32F19BD63513}"/>
              </a:ext>
            </a:extLst>
          </p:cNvPr>
          <p:cNvSpPr txBox="1"/>
          <p:nvPr/>
        </p:nvSpPr>
        <p:spPr>
          <a:xfrm>
            <a:off x="8481815" y="6398482"/>
            <a:ext cx="12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第三年累产</a:t>
            </a:r>
          </a:p>
        </p:txBody>
      </p:sp>
    </p:spTree>
    <p:extLst>
      <p:ext uri="{BB962C8B-B14F-4D97-AF65-F5344CB8AC3E}">
        <p14:creationId xmlns:p14="http://schemas.microsoft.com/office/powerpoint/2010/main" val="405253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2.2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分析结果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7D5D392-F881-FCFF-0DD8-B8921932A016}"/>
              </a:ext>
            </a:extLst>
          </p:cNvPr>
          <p:cNvSpPr txBox="1"/>
          <p:nvPr/>
        </p:nvSpPr>
        <p:spPr>
          <a:xfrm>
            <a:off x="2859967" y="3490236"/>
            <a:ext cx="1430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第四年累产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E001DD-09DD-359B-109C-D0E6AE1AEA3A}"/>
              </a:ext>
            </a:extLst>
          </p:cNvPr>
          <p:cNvSpPr txBox="1"/>
          <p:nvPr/>
        </p:nvSpPr>
        <p:spPr>
          <a:xfrm>
            <a:off x="8571129" y="3490236"/>
            <a:ext cx="1430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第五年累产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40CB2A-FF37-33BF-DB5D-C2A53FB7D21D}"/>
              </a:ext>
            </a:extLst>
          </p:cNvPr>
          <p:cNvSpPr txBox="1"/>
          <p:nvPr/>
        </p:nvSpPr>
        <p:spPr>
          <a:xfrm>
            <a:off x="3245089" y="6392567"/>
            <a:ext cx="1430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第六年累产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1D44FFB-44F2-2C2B-44D3-F42C231E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2" y="1009835"/>
            <a:ext cx="4614947" cy="24804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8304074-E681-E23E-C702-349B66909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28" y="1009835"/>
            <a:ext cx="5284603" cy="24804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A57D100-F97B-8CA0-7957-AF73ACD62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3" y="3798013"/>
            <a:ext cx="5711111" cy="2594554"/>
          </a:xfrm>
          <a:prstGeom prst="rect">
            <a:avLst/>
          </a:prstGeom>
        </p:spPr>
      </p:pic>
      <p:sp>
        <p:nvSpPr>
          <p:cNvPr id="26" name="TextBox 44">
            <a:extLst>
              <a:ext uri="{FF2B5EF4-FFF2-40B4-BE49-F238E27FC236}">
                <a16:creationId xmlns:a16="http://schemas.microsoft.com/office/drawing/2014/main" id="{9CE4B95E-4684-7E3A-545C-284D71DEB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3304" y="4289729"/>
            <a:ext cx="456512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龙一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11 (1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类厚度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类储层厚度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在短周期和长周期内的影响程度都比较大；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40/70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目陶粒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随着累产周期增加，重要性降低；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存储丰度、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类储层连续厚度</a:t>
            </a:r>
            <a:r>
              <a:rPr lang="zh-CN" altLang="en-US" b="1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类储层厚度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对长周期的累产影响程度较高，其中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存储丰度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对长周期的累产影响显著大于其他影响因素。</a:t>
            </a:r>
            <a:endParaRPr lang="zh-CN" altLang="en-US" b="1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33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7105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三、重要性分析（每日累产数据）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F1613D9-BE88-0524-E1F0-91882352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6" y="1163717"/>
            <a:ext cx="2971016" cy="24568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84577B-69E7-30AB-7A7F-8DA287191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7" y="3978404"/>
            <a:ext cx="2971016" cy="24568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FACE18-35E8-3EDD-50F5-377809712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06" y="1208611"/>
            <a:ext cx="2834694" cy="2456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AC5D069-C225-E1DD-A87E-DC68CF138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25" y="3948003"/>
            <a:ext cx="3008245" cy="25176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BBBAB86-31F3-D327-C19C-EDA589681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30" y="1223105"/>
            <a:ext cx="2891400" cy="252063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F1EC247-520D-413C-10F7-FD8C1418A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30" y="3978404"/>
            <a:ext cx="2891400" cy="245634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F40D730-1906-B369-BE31-91FF526E74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436" y="1244221"/>
            <a:ext cx="3008245" cy="249201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A544522-2E80-F23F-9974-20CD13DC90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435" y="4009326"/>
            <a:ext cx="3008245" cy="245634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ACDA95D-33FA-BDEE-5B17-1147A77FBC41}"/>
              </a:ext>
            </a:extLst>
          </p:cNvPr>
          <p:cNvSpPr/>
          <p:nvPr/>
        </p:nvSpPr>
        <p:spPr>
          <a:xfrm>
            <a:off x="200786" y="1208610"/>
            <a:ext cx="2873358" cy="5338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FBB11F-692E-DB28-EE64-2601EC6E9EA5}"/>
              </a:ext>
            </a:extLst>
          </p:cNvPr>
          <p:cNvSpPr/>
          <p:nvPr/>
        </p:nvSpPr>
        <p:spPr>
          <a:xfrm>
            <a:off x="3125340" y="1208610"/>
            <a:ext cx="2873358" cy="5338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1880570-C89D-FDBD-FB38-6E4EAD92BB53}"/>
              </a:ext>
            </a:extLst>
          </p:cNvPr>
          <p:cNvSpPr/>
          <p:nvPr/>
        </p:nvSpPr>
        <p:spPr>
          <a:xfrm>
            <a:off x="6066036" y="1208610"/>
            <a:ext cx="2873358" cy="5338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8A32D2A-699D-55EC-8730-082926637498}"/>
              </a:ext>
            </a:extLst>
          </p:cNvPr>
          <p:cNvSpPr/>
          <p:nvPr/>
        </p:nvSpPr>
        <p:spPr>
          <a:xfrm>
            <a:off x="9006732" y="1208609"/>
            <a:ext cx="2873358" cy="5338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0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7105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3.1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每日累产排名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A77567C-225C-E7E2-1D16-2A6B360916BF}"/>
              </a:ext>
            </a:extLst>
          </p:cNvPr>
          <p:cNvSpPr txBox="1"/>
          <p:nvPr/>
        </p:nvSpPr>
        <p:spPr>
          <a:xfrm>
            <a:off x="344906" y="3873790"/>
            <a:ext cx="5182746" cy="2543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90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天累产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为标签数据为例：</a:t>
            </a:r>
            <a:br>
              <a:rPr lang="en-US" altLang="zh-CN" dirty="0">
                <a:ea typeface="思源黑体" panose="020B0500000000000000" pitchFamily="34" charset="-122"/>
                <a:sym typeface="思源黑体" panose="020B0500000000000000" pitchFamily="34" charset="-122"/>
              </a:rPr>
            </a:b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每日累产数据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数据清洗（特征选择、标签选择、空值处理、非数值型数据处理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……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）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Wingdings" panose="05000000000000000000" pitchFamily="2" charset="2"/>
              </a:rPr>
              <a:t>对累产时间大于</a:t>
            </a:r>
            <a:r>
              <a:rPr lang="en-US" altLang="zh-CN" dirty="0">
                <a:solidFill>
                  <a:srgbClr val="FF0000"/>
                </a:solidFill>
                <a:ea typeface="思源黑体" panose="020B0500000000000000" pitchFamily="34" charset="-122"/>
                <a:sym typeface="Wingdings" panose="05000000000000000000" pitchFamily="2" charset="2"/>
              </a:rPr>
              <a:t>90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Wingdings" panose="05000000000000000000" pitchFamily="2" charset="2"/>
              </a:rPr>
              <a:t>天的井进行排序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通过树模型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(</a:t>
            </a:r>
            <a:r>
              <a:rPr lang="en-US" altLang="zh-CN" dirty="0">
                <a:ea typeface="思源黑体" panose="020B0500000000000000" pitchFamily="34" charset="-122"/>
              </a:rPr>
              <a:t>GBDT</a:t>
            </a:r>
            <a:r>
              <a:rPr lang="zh-CN" altLang="en-US" dirty="0">
                <a:ea typeface="思源黑体" panose="020B0500000000000000" pitchFamily="34" charset="-122"/>
              </a:rPr>
              <a:t>、</a:t>
            </a:r>
            <a:r>
              <a:rPr lang="en-US" altLang="zh-CN" dirty="0">
                <a:ea typeface="思源黑体" panose="020B0500000000000000" pitchFamily="34" charset="-122"/>
              </a:rPr>
              <a:t>RF</a:t>
            </a:r>
            <a:r>
              <a:rPr lang="zh-CN" altLang="en-US" dirty="0">
                <a:ea typeface="思源黑体" panose="020B0500000000000000" pitchFamily="34" charset="-122"/>
              </a:rPr>
              <a:t>、</a:t>
            </a:r>
            <a:r>
              <a:rPr lang="en-US" altLang="zh-CN" dirty="0" err="1">
                <a:ea typeface="思源黑体" panose="020B0500000000000000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Xgboost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)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得出特征重要性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分析和可视化结果</a:t>
            </a:r>
            <a:b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</a:b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关注的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特征数据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标签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同前面描述。</a:t>
            </a:r>
            <a:endParaRPr lang="zh-CN" altLang="en-US" dirty="0">
              <a:ea typeface="思源黑体" panose="020B0500000000000000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D4B67E-FE6D-29C8-9C76-894F101C8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92"/>
          <a:stretch/>
        </p:blipFill>
        <p:spPr>
          <a:xfrm>
            <a:off x="410544" y="1131710"/>
            <a:ext cx="10431952" cy="11646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279571-2B93-6E4E-29FA-0651C186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" b="58353"/>
          <a:stretch/>
        </p:blipFill>
        <p:spPr>
          <a:xfrm>
            <a:off x="466530" y="2600843"/>
            <a:ext cx="9447492" cy="9684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AA7BC2-741C-0DDF-1B52-E5440DC8AE92}"/>
              </a:ext>
            </a:extLst>
          </p:cNvPr>
          <p:cNvSpPr txBox="1"/>
          <p:nvPr/>
        </p:nvSpPr>
        <p:spPr>
          <a:xfrm>
            <a:off x="3048573" y="2231511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a typeface="思源黑体" panose="020B0500000000000000" pitchFamily="34" charset="-122"/>
                <a:sym typeface="Wingdings" panose="05000000000000000000" pitchFamily="2" charset="2"/>
              </a:rPr>
              <a:t>…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DF67C8-93C1-A3EB-C215-6AEBCC880113}"/>
              </a:ext>
            </a:extLst>
          </p:cNvPr>
          <p:cNvSpPr txBox="1"/>
          <p:nvPr/>
        </p:nvSpPr>
        <p:spPr>
          <a:xfrm>
            <a:off x="6096000" y="3943884"/>
            <a:ext cx="5330562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ea typeface="思源黑体" panose="020B0500000000000000" pitchFamily="34" charset="-122"/>
                <a:sym typeface="思源黑体" panose="020B0500000000000000" pitchFamily="34" charset="-122"/>
              </a:rPr>
              <a:t>对每日累产数据相应的井进行排名：</a:t>
            </a:r>
            <a:br>
              <a:rPr lang="en-US" altLang="zh-CN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</a:b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天数对齐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（以每口井的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累产第一天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开始计数，得到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生产天数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）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依次对生产天数相同的所有井进行排序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得到每口井在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Wingdings" panose="05000000000000000000" pitchFamily="2" charset="2"/>
              </a:rPr>
              <a:t>不同累产天数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对应的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Wingdings" panose="05000000000000000000" pitchFamily="2" charset="2"/>
              </a:rPr>
              <a:t>相对位置</a:t>
            </a:r>
            <a:endParaRPr lang="zh-CN" altLang="en-US" dirty="0">
              <a:solidFill>
                <a:srgbClr val="FF0000"/>
              </a:solidFill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3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7105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3.2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累产排名可视化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2DF67C8-93C1-A3EB-C215-6AEBCC880113}"/>
              </a:ext>
            </a:extLst>
          </p:cNvPr>
          <p:cNvSpPr txBox="1"/>
          <p:nvPr/>
        </p:nvSpPr>
        <p:spPr>
          <a:xfrm>
            <a:off x="286790" y="5611001"/>
            <a:ext cx="11194425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对于不同长度周期内的井对应的累产排名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相对稳定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，也就是说利用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累产排名的方式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来分析特征重要性是可行的。</a:t>
            </a:r>
            <a:br>
              <a:rPr lang="en-US" altLang="zh-CN" dirty="0">
                <a:ea typeface="思源黑体" panose="020B0500000000000000" pitchFamily="34" charset="-122"/>
                <a:sym typeface="思源黑体" panose="020B0500000000000000" pitchFamily="34" charset="-122"/>
              </a:rPr>
            </a:b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同时大大增加了模型训练的样本量，提高可信度。</a:t>
            </a:r>
            <a:endParaRPr lang="zh-CN" altLang="en-US" dirty="0">
              <a:ea typeface="思源黑体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F3AF4B-140E-07AD-1744-1D82C477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5" y="992395"/>
            <a:ext cx="2820794" cy="21155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3CB779-CBDA-5820-CFBB-F9EF1608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08" y="949420"/>
            <a:ext cx="3040800" cy="2280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BFBEB4-86F4-7A2A-32D5-DD1DB16CA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97" y="992395"/>
            <a:ext cx="2958070" cy="22185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378665-7911-B92E-27D2-1F1C33E5C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47" y="1062769"/>
            <a:ext cx="2889668" cy="216725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B2C6CD-A467-033E-8DC2-71951F97A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3" y="3431777"/>
            <a:ext cx="2820796" cy="21155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079D776-7BA9-43B2-E0A4-7BB5113EF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19" y="3307801"/>
            <a:ext cx="3090206" cy="231765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732EECC-15D6-C9C0-BFE7-85BD99AB4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97" y="3274689"/>
            <a:ext cx="3185212" cy="238891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95DC87E-C331-CE33-5230-396D22E93A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251" y="3365017"/>
            <a:ext cx="3090205" cy="23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3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觅知网">
  <a:themeElements>
    <a:clrScheme name="自定义 301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DFAFB2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1477</Words>
  <Application>Microsoft Office PowerPoint</Application>
  <PresentationFormat>宽屏</PresentationFormat>
  <Paragraphs>83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-apple-system</vt:lpstr>
      <vt:lpstr>等线</vt:lpstr>
      <vt:lpstr>等线 Light</vt:lpstr>
      <vt:lpstr>思源黑体</vt:lpstr>
      <vt:lpstr>微软雅黑</vt:lpstr>
      <vt:lpstr>Arial</vt:lpstr>
      <vt:lpstr>Impact</vt:lpstr>
      <vt:lpstr>Wingdings</vt:lpstr>
      <vt:lpstr>觅知网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2021-09-16T07:36:41Z</dcterms:created>
  <dcterms:modified xsi:type="dcterms:W3CDTF">2023-11-26T07:12:07Z</dcterms:modified>
</cp:coreProperties>
</file>